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1" r:id="rId6"/>
    <p:sldId id="302" r:id="rId7"/>
    <p:sldId id="30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2" autoAdjust="0"/>
    <p:restoredTop sz="94619" autoAdjust="0"/>
  </p:normalViewPr>
  <p:slideViewPr>
    <p:cSldViewPr snapToGrid="0">
      <p:cViewPr varScale="1">
        <p:scale>
          <a:sx n="82" d="100"/>
          <a:sy n="82" d="100"/>
        </p:scale>
        <p:origin x="62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shwas Nivarthi" userId="16a33d8dbdd9de66" providerId="LiveId" clId="{9F225BD0-DE0D-4365-ADE2-C8F0B511F06D}"/>
    <pc:docChg chg="undo custSel addSld delSld">
      <pc:chgData name="Vishwas Nivarthi" userId="16a33d8dbdd9de66" providerId="LiveId" clId="{9F225BD0-DE0D-4365-ADE2-C8F0B511F06D}" dt="2023-02-19T06:14:47.860" v="1" actId="680"/>
      <pc:docMkLst>
        <pc:docMk/>
      </pc:docMkLst>
      <pc:sldChg chg="new del">
        <pc:chgData name="Vishwas Nivarthi" userId="16a33d8dbdd9de66" providerId="LiveId" clId="{9F225BD0-DE0D-4365-ADE2-C8F0B511F06D}" dt="2023-02-19T06:14:47.860" v="1" actId="680"/>
        <pc:sldMkLst>
          <pc:docMk/>
          <pc:sldMk cId="2971170690" sldId="305"/>
        </pc:sldMkLst>
      </pc:sldChg>
    </pc:docChg>
  </pc:docChgLst>
</pc:chgInfo>
</file>

<file path=ppt/media/image1.jpeg>
</file>

<file path=ppt/media/image2.jpe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2/19/2023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2/19/2023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2/19/2023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2/19/2023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2/19/2023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2/19/2023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2/19/2023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2/19/2023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2/19/2023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2/19/2023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3" Type="http://schemas.openxmlformats.org/officeDocument/2006/relationships/hyperlink" Target="https://www.pexels.com/photo/home-mood-studying-today-75042/"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ebdeveloppementdurable.com/jdn-la-technologie-detruit-desormais-plus-demplois-quelle-nen-cree/" TargetMode="External"/><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7912607" y="21815"/>
            <a:ext cx="4097787" cy="2901694"/>
          </a:xfrm>
        </p:spPr>
        <p:txBody>
          <a:bodyPr anchor="b">
            <a:normAutofit/>
          </a:bodyPr>
          <a:lstStyle/>
          <a:p>
            <a:r>
              <a:rPr lang="en-US" sz="3200" dirty="0">
                <a:solidFill>
                  <a:schemeClr val="tx1"/>
                </a:solidFill>
              </a:rPr>
              <a:t>ONLINE COURSE MANAGEMENT</a:t>
            </a:r>
            <a:br>
              <a:rPr lang="en-US" sz="3200" dirty="0">
                <a:solidFill>
                  <a:schemeClr val="tx1"/>
                </a:solidFill>
              </a:rPr>
            </a:br>
            <a:r>
              <a:rPr lang="en-US" sz="3200" dirty="0">
                <a:solidFill>
                  <a:schemeClr val="tx1"/>
                </a:solidFill>
              </a:rPr>
              <a:t>SYSTEM</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079410" y="4664263"/>
            <a:ext cx="3205640" cy="774186"/>
          </a:xfrm>
        </p:spPr>
        <p:txBody>
          <a:bodyPr anchor="t">
            <a:normAutofit/>
          </a:bodyPr>
          <a:lstStyle/>
          <a:p>
            <a:pPr>
              <a:lnSpc>
                <a:spcPct val="100000"/>
              </a:lnSpc>
            </a:pPr>
            <a:endParaRPr lang="en-US" sz="1600" dirty="0"/>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Rectangle 48">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6CBE251-FBFD-58F9-5CB9-2E0EAFC2DB23}"/>
              </a:ext>
            </a:extLst>
          </p:cNvPr>
          <p:cNvSpPr>
            <a:spLocks noGrp="1"/>
          </p:cNvSpPr>
          <p:nvPr>
            <p:ph type="title"/>
          </p:nvPr>
        </p:nvSpPr>
        <p:spPr>
          <a:xfrm>
            <a:off x="1097280" y="516835"/>
            <a:ext cx="5977937" cy="1666501"/>
          </a:xfrm>
        </p:spPr>
        <p:txBody>
          <a:bodyPr>
            <a:normAutofit/>
          </a:bodyPr>
          <a:lstStyle/>
          <a:p>
            <a:r>
              <a:rPr lang="en-IN" sz="4000" dirty="0">
                <a:solidFill>
                  <a:srgbClr val="FFFFFF"/>
                </a:solidFill>
              </a:rPr>
              <a:t>Introduction</a:t>
            </a:r>
          </a:p>
        </p:txBody>
      </p:sp>
      <p:cxnSp>
        <p:nvCxnSpPr>
          <p:cNvPr id="54" name="Straight Connector 50">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5896" y="2353592"/>
            <a:ext cx="53035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7524B94-34EB-B59F-8164-868B1294A62F}"/>
              </a:ext>
            </a:extLst>
          </p:cNvPr>
          <p:cNvSpPr>
            <a:spLocks noGrp="1"/>
          </p:cNvSpPr>
          <p:nvPr>
            <p:ph idx="1"/>
          </p:nvPr>
        </p:nvSpPr>
        <p:spPr>
          <a:xfrm>
            <a:off x="1097279" y="2546224"/>
            <a:ext cx="5977938" cy="3342747"/>
          </a:xfrm>
        </p:spPr>
        <p:txBody>
          <a:bodyPr>
            <a:normAutofit/>
          </a:bodyPr>
          <a:lstStyle/>
          <a:p>
            <a:r>
              <a:rPr lang="en-IN" sz="1800">
                <a:solidFill>
                  <a:srgbClr val="FFFFFF"/>
                </a:solidFill>
              </a:rPr>
              <a:t>The Online Course Management System </a:t>
            </a:r>
            <a:r>
              <a:rPr lang="en-US" sz="1800" b="0" i="0">
                <a:solidFill>
                  <a:srgbClr val="FFFFFF"/>
                </a:solidFill>
                <a:effectLst/>
              </a:rPr>
              <a:t>where we find the details of number of students enrolled in the online course and also will help the interested students to enroll in their interested online courses.</a:t>
            </a:r>
            <a:endParaRPr lang="en-IN" sz="1800">
              <a:solidFill>
                <a:srgbClr val="FFFFFF"/>
              </a:solidFill>
            </a:endParaRPr>
          </a:p>
          <a:p>
            <a:r>
              <a:rPr lang="en-IN" sz="1800">
                <a:solidFill>
                  <a:srgbClr val="FFFFFF"/>
                </a:solidFill>
              </a:rPr>
              <a:t>The project enables the student users to enrol in the courses which belong to the particular semesters for the students and the materials required for the courses are provided by the admin users.</a:t>
            </a:r>
          </a:p>
          <a:p>
            <a:pPr marL="0" indent="0">
              <a:buNone/>
            </a:pPr>
            <a:endParaRPr lang="en-IN" sz="1800">
              <a:solidFill>
                <a:srgbClr val="FFFFFF"/>
              </a:solidFill>
            </a:endParaRPr>
          </a:p>
        </p:txBody>
      </p:sp>
      <p:pic>
        <p:nvPicPr>
          <p:cNvPr id="4" name="Picture 3" descr="Calendar&#10;&#10;Description automatically generated with low confidence">
            <a:extLst>
              <a:ext uri="{FF2B5EF4-FFF2-40B4-BE49-F238E27FC236}">
                <a16:creationId xmlns:a16="http://schemas.microsoft.com/office/drawing/2014/main" id="{7A8A504D-DAF6-D6B1-0C11-26A88C8D0476}"/>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8956" r="36465" b="-1"/>
          <a:stretch/>
        </p:blipFill>
        <p:spPr>
          <a:xfrm>
            <a:off x="7611902" y="10"/>
            <a:ext cx="4580097" cy="6857990"/>
          </a:xfrm>
          <a:prstGeom prst="rect">
            <a:avLst/>
          </a:prstGeom>
        </p:spPr>
      </p:pic>
    </p:spTree>
    <p:extLst>
      <p:ext uri="{BB962C8B-B14F-4D97-AF65-F5344CB8AC3E}">
        <p14:creationId xmlns:p14="http://schemas.microsoft.com/office/powerpoint/2010/main" val="241871468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3B62B7C-907D-4F5B-504D-79FDCA5AFAE6}"/>
              </a:ext>
            </a:extLst>
          </p:cNvPr>
          <p:cNvSpPr>
            <a:spLocks noGrp="1"/>
          </p:cNvSpPr>
          <p:nvPr>
            <p:ph type="title"/>
          </p:nvPr>
        </p:nvSpPr>
        <p:spPr>
          <a:xfrm>
            <a:off x="1097280" y="516835"/>
            <a:ext cx="5977937" cy="1666501"/>
          </a:xfrm>
        </p:spPr>
        <p:txBody>
          <a:bodyPr vert="horz" lIns="91440" tIns="45720" rIns="91440" bIns="45720" rtlCol="0">
            <a:normAutofit/>
          </a:bodyPr>
          <a:lstStyle/>
          <a:p>
            <a:r>
              <a:rPr lang="en-US" sz="4000">
                <a:solidFill>
                  <a:srgbClr val="FFFFFF"/>
                </a:solidFill>
              </a:rPr>
              <a:t>TECHNOLOGIES USED</a:t>
            </a:r>
          </a:p>
        </p:txBody>
      </p:sp>
      <p:cxnSp>
        <p:nvCxnSpPr>
          <p:cNvPr id="53" name="Straight Connector 52">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5896" y="2353592"/>
            <a:ext cx="53035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Content Placeholder 14">
            <a:extLst>
              <a:ext uri="{FF2B5EF4-FFF2-40B4-BE49-F238E27FC236}">
                <a16:creationId xmlns:a16="http://schemas.microsoft.com/office/drawing/2014/main" id="{28F746A1-734D-5DAD-D4DF-A4C71B7F9064}"/>
              </a:ext>
            </a:extLst>
          </p:cNvPr>
          <p:cNvSpPr>
            <a:spLocks noGrp="1"/>
          </p:cNvSpPr>
          <p:nvPr>
            <p:ph idx="1"/>
          </p:nvPr>
        </p:nvSpPr>
        <p:spPr>
          <a:xfrm>
            <a:off x="1097279" y="2546224"/>
            <a:ext cx="5977938" cy="3342747"/>
          </a:xfrm>
        </p:spPr>
        <p:txBody>
          <a:bodyPr vert="horz" lIns="91440" tIns="45720" rIns="91440" bIns="45720" rtlCol="0">
            <a:normAutofit/>
          </a:bodyPr>
          <a:lstStyle/>
          <a:p>
            <a:pPr marL="0" indent="0">
              <a:buNone/>
            </a:pPr>
            <a:r>
              <a:rPr lang="en-US" sz="1800" dirty="0">
                <a:solidFill>
                  <a:srgbClr val="FFFFFF"/>
                </a:solidFill>
              </a:rPr>
              <a:t>The project uses the technologies of HTML,CSS,JAVASCRIPT, BOOTSTRAP in the Front End of the application and the Back End of the application is created using PHP,SQL and Database used is MySQL.</a:t>
            </a:r>
          </a:p>
          <a:p>
            <a:pPr marL="0" indent="0">
              <a:buNone/>
            </a:pPr>
            <a:r>
              <a:rPr lang="en-US" sz="1800" dirty="0">
                <a:solidFill>
                  <a:srgbClr val="FFFFFF"/>
                </a:solidFill>
              </a:rPr>
              <a:t>Testing tools that were used for the project are Jira and Selenium.</a:t>
            </a:r>
          </a:p>
        </p:txBody>
      </p:sp>
      <p:pic>
        <p:nvPicPr>
          <p:cNvPr id="11" name="Content Placeholder 10" descr="Background pattern&#10;&#10;Description automatically generated">
            <a:extLst>
              <a:ext uri="{FF2B5EF4-FFF2-40B4-BE49-F238E27FC236}">
                <a16:creationId xmlns:a16="http://schemas.microsoft.com/office/drawing/2014/main" id="{6B0CE9A9-DC12-C36A-98B1-0792C46F4898}"/>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8107" r="44159"/>
          <a:stretch/>
        </p:blipFill>
        <p:spPr>
          <a:xfrm>
            <a:off x="7611902" y="10"/>
            <a:ext cx="4580097" cy="6857990"/>
          </a:xfrm>
          <a:prstGeom prst="rect">
            <a:avLst/>
          </a:prstGeom>
        </p:spPr>
      </p:pic>
      <p:sp>
        <p:nvSpPr>
          <p:cNvPr id="3" name="TextBox 2">
            <a:extLst>
              <a:ext uri="{FF2B5EF4-FFF2-40B4-BE49-F238E27FC236}">
                <a16:creationId xmlns:a16="http://schemas.microsoft.com/office/drawing/2014/main" id="{5138DE5B-3214-E525-20BD-4D81E0B6058A}"/>
              </a:ext>
            </a:extLst>
          </p:cNvPr>
          <p:cNvSpPr txBox="1"/>
          <p:nvPr/>
        </p:nvSpPr>
        <p:spPr>
          <a:xfrm>
            <a:off x="9557945" y="6657945"/>
            <a:ext cx="2634054"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3" tooltip="https://webdeveloppementdurable.com/jdn-la-technologie-detruit-desormais-plus-demplois-quelle-nen-cree/">
                  <a:extLst>
                    <a:ext uri="{A12FA001-AC4F-418D-AE19-62706E023703}">
                      <ahyp:hlinkClr xmlns:ahyp="http://schemas.microsoft.com/office/drawing/2018/hyperlinkcolor" val="tx"/>
                    </a:ext>
                  </a:extLst>
                </a:hlinkClick>
              </a:rPr>
              <a:t>This Photo</a:t>
            </a:r>
            <a:r>
              <a:rPr lang="en-IN" sz="700">
                <a:solidFill>
                  <a:srgbClr val="FFFFFF"/>
                </a:solidFill>
              </a:rPr>
              <a:t> by Unknown Author is licensed under </a:t>
            </a:r>
            <a:r>
              <a:rPr lang="en-IN" sz="700">
                <a:solidFill>
                  <a:srgbClr val="FFFFFF"/>
                </a:solidFill>
                <a:hlinkClick r:id="rId4" tooltip="https://creativecommons.org/licenses/by-nc-sa/3.0/">
                  <a:extLst>
                    <a:ext uri="{A12FA001-AC4F-418D-AE19-62706E023703}">
                      <ahyp:hlinkClr xmlns:ahyp="http://schemas.microsoft.com/office/drawing/2018/hyperlinkcolor" val="tx"/>
                    </a:ext>
                  </a:extLst>
                </a:hlinkClick>
              </a:rPr>
              <a:t>CC BY-SA-NC</a:t>
            </a:r>
            <a:endParaRPr lang="en-IN" sz="700">
              <a:solidFill>
                <a:srgbClr val="FFFFFF"/>
              </a:solidFill>
            </a:endParaRPr>
          </a:p>
        </p:txBody>
      </p:sp>
    </p:spTree>
    <p:extLst>
      <p:ext uri="{BB962C8B-B14F-4D97-AF65-F5344CB8AC3E}">
        <p14:creationId xmlns:p14="http://schemas.microsoft.com/office/powerpoint/2010/main" val="422265190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9FF332-0A53-D95F-01C8-86E78D251AD0}"/>
              </a:ext>
            </a:extLst>
          </p:cNvPr>
          <p:cNvSpPr>
            <a:spLocks noGrp="1"/>
          </p:cNvSpPr>
          <p:nvPr>
            <p:ph type="title"/>
          </p:nvPr>
        </p:nvSpPr>
        <p:spPr>
          <a:xfrm>
            <a:off x="949047" y="643466"/>
            <a:ext cx="2771273" cy="5470463"/>
          </a:xfrm>
        </p:spPr>
        <p:txBody>
          <a:bodyPr anchor="ctr">
            <a:normAutofit/>
          </a:bodyPr>
          <a:lstStyle/>
          <a:p>
            <a:r>
              <a:rPr lang="en-IN" sz="3600"/>
              <a:t>Takeaways From the Project</a:t>
            </a:r>
          </a:p>
        </p:txBody>
      </p:sp>
      <p:cxnSp>
        <p:nvCxnSpPr>
          <p:cNvPr id="10" name="Straight Connector 9">
            <a:extLst>
              <a:ext uri="{FF2B5EF4-FFF2-40B4-BE49-F238E27FC236}">
                <a16:creationId xmlns:a16="http://schemas.microsoft.com/office/drawing/2014/main" id="{9F09C252-16FE-4557-AD6D-BB5CA77349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3" y="1778497"/>
            <a:ext cx="0" cy="3200400"/>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749856A-06FB-32C8-B984-41A8D008E055}"/>
              </a:ext>
            </a:extLst>
          </p:cNvPr>
          <p:cNvSpPr>
            <a:spLocks noGrp="1"/>
          </p:cNvSpPr>
          <p:nvPr>
            <p:ph idx="1"/>
          </p:nvPr>
        </p:nvSpPr>
        <p:spPr>
          <a:xfrm>
            <a:off x="4428565" y="643466"/>
            <a:ext cx="6818427" cy="5470462"/>
          </a:xfrm>
        </p:spPr>
        <p:txBody>
          <a:bodyPr anchor="ctr">
            <a:normAutofit/>
          </a:bodyPr>
          <a:lstStyle/>
          <a:p>
            <a:r>
              <a:rPr lang="en-IN" dirty="0"/>
              <a:t>The project was finished in 3-4 days with the usage of the Agile Model for developing Robust and Effective Software.</a:t>
            </a:r>
          </a:p>
          <a:p>
            <a:r>
              <a:rPr lang="en-IN" dirty="0"/>
              <a:t>The Most Challenging part of the project was to create the Backend REST API using PHP and MySQL.</a:t>
            </a:r>
          </a:p>
          <a:p>
            <a:r>
              <a:rPr lang="en-US" dirty="0"/>
              <a:t>I could solve these challenges with assistance of the IT professionals and referring the documentation.</a:t>
            </a:r>
          </a:p>
          <a:p>
            <a:r>
              <a:rPr lang="en-US" dirty="0"/>
              <a:t> The Contributions I made in the project were the BACKEND,FRONTEND DEVELOPMENT AND Application Testing using Jira and Selenium, Version Control using Git was done by me .</a:t>
            </a:r>
          </a:p>
          <a:p>
            <a:endParaRPr lang="en-US" dirty="0"/>
          </a:p>
          <a:p>
            <a:endParaRPr lang="en-US" dirty="0"/>
          </a:p>
        </p:txBody>
      </p:sp>
    </p:spTree>
    <p:extLst>
      <p:ext uri="{BB962C8B-B14F-4D97-AF65-F5344CB8AC3E}">
        <p14:creationId xmlns:p14="http://schemas.microsoft.com/office/powerpoint/2010/main" val="315671700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{432DE731-BCB4-416C-A48E-71AFA2650773}tf22712842_win32</Template>
  <TotalTime>57</TotalTime>
  <Words>229</Words>
  <Application>Microsoft Office PowerPoint</Application>
  <PresentationFormat>Widescreen</PresentationFormat>
  <Paragraphs>13</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Bookman Old Style</vt:lpstr>
      <vt:lpstr>Calibri</vt:lpstr>
      <vt:lpstr>Franklin Gothic Book</vt:lpstr>
      <vt:lpstr>1_RetrospectVTI</vt:lpstr>
      <vt:lpstr>ONLINE COURSE MANAGEMENT SYSTEM</vt:lpstr>
      <vt:lpstr>Introduction</vt:lpstr>
      <vt:lpstr>TECHNOLOGIES USED</vt:lpstr>
      <vt:lpstr>Takeaways From the 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Disaster Tweet Classification</dc:title>
  <dc:creator>Vishwas Nivarthi</dc:creator>
  <cp:lastModifiedBy>Vishwas Nivarthi</cp:lastModifiedBy>
  <cp:revision>2</cp:revision>
  <dcterms:created xsi:type="dcterms:W3CDTF">2023-01-21T12:20:51Z</dcterms:created>
  <dcterms:modified xsi:type="dcterms:W3CDTF">2023-02-19T06:14:51Z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